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theme/themeOverride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3" r:id="rId2"/>
    <p:sldId id="288" r:id="rId3"/>
    <p:sldId id="289" r:id="rId4"/>
    <p:sldId id="257" r:id="rId5"/>
    <p:sldId id="264" r:id="rId6"/>
    <p:sldId id="266" r:id="rId7"/>
    <p:sldId id="271" r:id="rId8"/>
    <p:sldId id="279" r:id="rId9"/>
    <p:sldId id="280" r:id="rId10"/>
    <p:sldId id="283" r:id="rId11"/>
    <p:sldId id="282" r:id="rId12"/>
    <p:sldId id="285" r:id="rId13"/>
    <p:sldId id="286" r:id="rId14"/>
  </p:sldIdLst>
  <p:sldSz cx="9144000" cy="6858000" type="screen4x3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871E8FA0-AC20-4BAF-9A34-BC27E2B3A2AB}">
          <p14:sldIdLst>
            <p14:sldId id="284"/>
            <p14:sldId id="263"/>
            <p14:sldId id="257"/>
            <p14:sldId id="264"/>
            <p14:sldId id="266"/>
            <p14:sldId id="271"/>
            <p14:sldId id="279"/>
            <p14:sldId id="280"/>
            <p14:sldId id="283"/>
            <p14:sldId id="282"/>
            <p14:sldId id="287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16" autoAdjust="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http://a/10_MAS/V2.0/009.JILISCHNOE_STROITELSTVO/009.01.O_vypolnenii_zadanii_po_jilischnomu_stroitelstvu/009.01.O_vypolnenii_zadanii_po_jilischnomu_stroitelstvu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http://a/10_MAS/V2.0/009.JILISCHNOE_STROITELSTVO/009.01.O_vypolnenii_zadanii_po_jilischnomu_stroitelstvu/009.01.O_vypolnenii_zadanii_po_jilischnomu_stroitelstvu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Ввод жилых домов по числу построенных квартир в Республике Беларусь</a:t>
            </a:r>
          </a:p>
        </c:rich>
      </c:tx>
      <c:layout>
        <c:manualLayout>
          <c:xMode val="edge"/>
          <c:yMode val="edge"/>
          <c:x val="0.15192441520467836"/>
          <c:y val="1.3568376068376084E-2"/>
        </c:manualLayout>
      </c:layout>
    </c:title>
    <c:plotArea>
      <c:layout>
        <c:manualLayout>
          <c:layoutTarget val="inner"/>
          <c:xMode val="edge"/>
          <c:yMode val="edge"/>
          <c:x val="0.1267416666666667"/>
          <c:y val="0.17110405982905985"/>
          <c:w val="0.85097763157894801"/>
          <c:h val="0.59128162393162387"/>
        </c:manualLayout>
      </c:layout>
      <c:barChart>
        <c:barDir val="col"/>
        <c:grouping val="clustered"/>
        <c:ser>
          <c:idx val="0"/>
          <c:order val="0"/>
          <c:tx>
            <c:strRef>
              <c:f>'ввод жилья'!$B$6</c:f>
              <c:strCache>
                <c:ptCount val="1"/>
                <c:pt idx="0">
                  <c:v>для граждан, состоящих на учете нуждающихся в улучшении жилищных условий 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/>
                      <a:t>51 966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64,0%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/>
                      <a:t>51 396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75,3%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/>
                      <a:t>38 235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68,9%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/>
                      <a:t>20 125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64,5%</a:t>
                    </a:r>
                    <a:endParaRPr lang="en-US"/>
                  </a:p>
                </c:rich>
              </c:tx>
              <c:dLblPos val="outEnd"/>
              <c:showVal val="1"/>
            </c:dLbl>
            <c:numFmt formatCode="#,##0" sourceLinked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Val val="1"/>
          </c:dLbls>
          <c:cat>
            <c:strRef>
              <c:f>'ввод жилья'!$C$3:$F$3</c:f>
              <c:strCache>
                <c:ptCount val="4"/>
                <c:pt idx="0">
                  <c:v>2010 г.</c:v>
                </c:pt>
                <c:pt idx="1">
                  <c:v>2011 г.</c:v>
                </c:pt>
                <c:pt idx="2">
                  <c:v>2012 г.</c:v>
                </c:pt>
                <c:pt idx="3">
                  <c:v>январь-июнь 2013 г.</c:v>
                </c:pt>
              </c:strCache>
            </c:strRef>
          </c:cat>
          <c:val>
            <c:numRef>
              <c:f>'ввод жилья'!$I$6:$L$6</c:f>
              <c:numCache>
                <c:formatCode>General</c:formatCode>
                <c:ptCount val="4"/>
                <c:pt idx="0">
                  <c:v>51966</c:v>
                </c:pt>
                <c:pt idx="1">
                  <c:v>51396</c:v>
                </c:pt>
                <c:pt idx="2">
                  <c:v>38235</c:v>
                </c:pt>
                <c:pt idx="3">
                  <c:v>20125</c:v>
                </c:pt>
              </c:numCache>
            </c:numRef>
          </c:val>
        </c:ser>
        <c:ser>
          <c:idx val="1"/>
          <c:order val="1"/>
          <c:tx>
            <c:strRef>
              <c:f>'ввод жилья'!$B$9</c:f>
              <c:strCache>
                <c:ptCount val="1"/>
                <c:pt idx="0">
                  <c:v>для граждан, не состоящих на учете нуждающихся в улучшении жилищных условий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/>
                      <a:t>29 241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36,0%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/>
                      <a:t>16 862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24,7%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/>
                      <a:t>17 237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31,1%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1.5607901973527042E-2"/>
                  <c:y val="2.4160177027513618E-3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11 068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35,5%</a:t>
                    </a:r>
                    <a:endParaRPr lang="en-US"/>
                  </a:p>
                </c:rich>
              </c:tx>
              <c:dLblPos val="outEnd"/>
              <c:showVal val="1"/>
            </c:dLbl>
            <c:numFmt formatCode="#,##0" sourceLinked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Val val="1"/>
          </c:dLbls>
          <c:cat>
            <c:strRef>
              <c:f>'ввод жилья'!$C$3:$F$3</c:f>
              <c:strCache>
                <c:ptCount val="4"/>
                <c:pt idx="0">
                  <c:v>2010 г.</c:v>
                </c:pt>
                <c:pt idx="1">
                  <c:v>2011 г.</c:v>
                </c:pt>
                <c:pt idx="2">
                  <c:v>2012 г.</c:v>
                </c:pt>
                <c:pt idx="3">
                  <c:v>январь-июнь 2013 г.</c:v>
                </c:pt>
              </c:strCache>
            </c:strRef>
          </c:cat>
          <c:val>
            <c:numRef>
              <c:f>'ввод жилья'!$I$8:$L$8</c:f>
              <c:numCache>
                <c:formatCode>General</c:formatCode>
                <c:ptCount val="4"/>
                <c:pt idx="0">
                  <c:v>29241</c:v>
                </c:pt>
                <c:pt idx="1">
                  <c:v>16862</c:v>
                </c:pt>
                <c:pt idx="2">
                  <c:v>17237</c:v>
                </c:pt>
                <c:pt idx="3">
                  <c:v>11068</c:v>
                </c:pt>
              </c:numCache>
            </c:numRef>
          </c:val>
        </c:ser>
        <c:axId val="82524032"/>
        <c:axId val="118325248"/>
      </c:barChart>
      <c:lineChart>
        <c:grouping val="standard"/>
        <c:ser>
          <c:idx val="2"/>
          <c:order val="2"/>
          <c:tx>
            <c:v>Всего введено</c:v>
          </c:tx>
          <c:spPr>
            <a:ln>
              <a:noFill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2704678362573113E-2"/>
                  <c:y val="-3.2564316239316236E-2"/>
                </c:manualLayout>
              </c:layout>
              <c:showVal val="1"/>
            </c:dLbl>
            <c:dLbl>
              <c:idx val="1"/>
              <c:layout>
                <c:manualLayout>
                  <c:x val="-5.0131578947368423E-2"/>
                  <c:y val="-2.9850427350427353E-2"/>
                </c:manualLayout>
              </c:layout>
              <c:showVal val="1"/>
            </c:dLbl>
            <c:dLbl>
              <c:idx val="2"/>
              <c:layout>
                <c:manualLayout>
                  <c:x val="-4.6418128654970782E-2"/>
                  <c:y val="-3.2564102564102616E-2"/>
                </c:manualLayout>
              </c:layout>
              <c:showVal val="1"/>
            </c:dLbl>
            <c:dLbl>
              <c:idx val="3"/>
              <c:layout>
                <c:manualLayout>
                  <c:x val="-3.9879049820423063E-2"/>
                  <c:y val="-7.2113372486770883E-2"/>
                </c:manualLayout>
              </c:layout>
              <c:showVal val="1"/>
            </c:dLbl>
            <c:numFmt formatCode="#,##0" sourceLinked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accent2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'ввод жилья'!$I$4:$L$4</c:f>
              <c:numCache>
                <c:formatCode>General</c:formatCode>
                <c:ptCount val="4"/>
                <c:pt idx="0">
                  <c:v>81207</c:v>
                </c:pt>
                <c:pt idx="1">
                  <c:v>68258</c:v>
                </c:pt>
                <c:pt idx="2">
                  <c:v>55472</c:v>
                </c:pt>
                <c:pt idx="3">
                  <c:v>31193</c:v>
                </c:pt>
              </c:numCache>
            </c:numRef>
          </c:val>
        </c:ser>
        <c:marker val="1"/>
        <c:axId val="124271616"/>
        <c:axId val="118327552"/>
      </c:lineChart>
      <c:catAx>
        <c:axId val="82524032"/>
        <c:scaling>
          <c:orientation val="minMax"/>
        </c:scaling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8325248"/>
        <c:crosses val="autoZero"/>
        <c:auto val="1"/>
        <c:lblAlgn val="ctr"/>
        <c:lblOffset val="100"/>
      </c:catAx>
      <c:valAx>
        <c:axId val="118325248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ru-RU" sz="1200"/>
                  <a:t>единиц</a:t>
                </a:r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2524032"/>
        <c:crosses val="autoZero"/>
        <c:crossBetween val="between"/>
        <c:majorUnit val="20000"/>
      </c:valAx>
      <c:valAx>
        <c:axId val="118327552"/>
        <c:scaling>
          <c:orientation val="minMax"/>
        </c:scaling>
        <c:delete val="1"/>
        <c:axPos val="r"/>
        <c:numFmt formatCode="General" sourceLinked="1"/>
        <c:tickLblPos val="none"/>
        <c:crossAx val="124271616"/>
        <c:crosses val="max"/>
        <c:crossBetween val="between"/>
      </c:valAx>
      <c:catAx>
        <c:axId val="124271616"/>
        <c:scaling>
          <c:orientation val="minMax"/>
        </c:scaling>
        <c:delete val="1"/>
        <c:axPos val="b"/>
        <c:tickLblPos val="none"/>
        <c:crossAx val="118327552"/>
        <c:crosses val="autoZero"/>
        <c:auto val="1"/>
        <c:lblAlgn val="ctr"/>
        <c:lblOffset val="100"/>
      </c:catAx>
    </c:plotArea>
    <c:legend>
      <c:legendPos val="b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spPr>
    <a:ln>
      <a:noFill/>
    </a:ln>
  </c:sp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Ввод жилых домов по числу построенных квартир в Республике Беларусь</a:t>
            </a:r>
          </a:p>
        </c:rich>
      </c:tx>
      <c:layout>
        <c:manualLayout>
          <c:xMode val="edge"/>
          <c:yMode val="edge"/>
          <c:x val="0.15192441520467836"/>
          <c:y val="1.3568376068376086E-2"/>
        </c:manualLayout>
      </c:layout>
    </c:title>
    <c:plotArea>
      <c:layout>
        <c:manualLayout>
          <c:layoutTarget val="inner"/>
          <c:xMode val="edge"/>
          <c:yMode val="edge"/>
          <c:x val="0.1267416666666667"/>
          <c:y val="0.17110405982905985"/>
          <c:w val="0.85097763157894812"/>
          <c:h val="0.59128162393162376"/>
        </c:manualLayout>
      </c:layout>
      <c:barChart>
        <c:barDir val="col"/>
        <c:grouping val="clustered"/>
        <c:ser>
          <c:idx val="0"/>
          <c:order val="0"/>
          <c:tx>
            <c:strRef>
              <c:f>'ввод жилья'!$B$6</c:f>
              <c:strCache>
                <c:ptCount val="1"/>
                <c:pt idx="0">
                  <c:v>для граждан, состоящих на учете нуждающихся в улучшении жилищных условий 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/>
                      <a:t>51 966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64,0%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/>
                      <a:t>51 396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75,3%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/>
                      <a:t>38 235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68,9%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/>
                      <a:t>20 125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64,5%</a:t>
                    </a:r>
                    <a:endParaRPr lang="en-US"/>
                  </a:p>
                </c:rich>
              </c:tx>
              <c:dLblPos val="outEnd"/>
              <c:showVal val="1"/>
            </c:dLbl>
            <c:numFmt formatCode="#,##0" sourceLinked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Val val="1"/>
          </c:dLbls>
          <c:cat>
            <c:strRef>
              <c:f>'ввод жилья'!$C$3:$F$3</c:f>
              <c:strCache>
                <c:ptCount val="4"/>
                <c:pt idx="0">
                  <c:v>2010 г.</c:v>
                </c:pt>
                <c:pt idx="1">
                  <c:v>2011 г.</c:v>
                </c:pt>
                <c:pt idx="2">
                  <c:v>2012 г.</c:v>
                </c:pt>
                <c:pt idx="3">
                  <c:v>январь-июнь 2013 г.</c:v>
                </c:pt>
              </c:strCache>
            </c:strRef>
          </c:cat>
          <c:val>
            <c:numRef>
              <c:f>'ввод жилья'!$I$6:$L$6</c:f>
              <c:numCache>
                <c:formatCode>General</c:formatCode>
                <c:ptCount val="4"/>
                <c:pt idx="0">
                  <c:v>51966</c:v>
                </c:pt>
                <c:pt idx="1">
                  <c:v>51396</c:v>
                </c:pt>
                <c:pt idx="2">
                  <c:v>38235</c:v>
                </c:pt>
                <c:pt idx="3">
                  <c:v>20125</c:v>
                </c:pt>
              </c:numCache>
            </c:numRef>
          </c:val>
        </c:ser>
        <c:ser>
          <c:idx val="1"/>
          <c:order val="1"/>
          <c:tx>
            <c:strRef>
              <c:f>'ввод жилья'!$B$9</c:f>
              <c:strCache>
                <c:ptCount val="1"/>
                <c:pt idx="0">
                  <c:v>для граждан, не состоящих на учете нуждающихся в улучшении жилищных условий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/>
                      <a:t>29 241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36,0%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/>
                      <a:t>16 862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24,7%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/>
                      <a:t>17 237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31,1%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1.5607901973527042E-2"/>
                  <c:y val="2.4160177027513626E-3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11 068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35,5%</a:t>
                    </a:r>
                    <a:endParaRPr lang="en-US"/>
                  </a:p>
                </c:rich>
              </c:tx>
              <c:dLblPos val="outEnd"/>
              <c:showVal val="1"/>
            </c:dLbl>
            <c:numFmt formatCode="#,##0" sourceLinked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Val val="1"/>
          </c:dLbls>
          <c:cat>
            <c:strRef>
              <c:f>'ввод жилья'!$C$3:$F$3</c:f>
              <c:strCache>
                <c:ptCount val="4"/>
                <c:pt idx="0">
                  <c:v>2010 г.</c:v>
                </c:pt>
                <c:pt idx="1">
                  <c:v>2011 г.</c:v>
                </c:pt>
                <c:pt idx="2">
                  <c:v>2012 г.</c:v>
                </c:pt>
                <c:pt idx="3">
                  <c:v>январь-июнь 2013 г.</c:v>
                </c:pt>
              </c:strCache>
            </c:strRef>
          </c:cat>
          <c:val>
            <c:numRef>
              <c:f>'ввод жилья'!$I$8:$L$8</c:f>
              <c:numCache>
                <c:formatCode>General</c:formatCode>
                <c:ptCount val="4"/>
                <c:pt idx="0">
                  <c:v>29241</c:v>
                </c:pt>
                <c:pt idx="1">
                  <c:v>16862</c:v>
                </c:pt>
                <c:pt idx="2">
                  <c:v>17237</c:v>
                </c:pt>
                <c:pt idx="3">
                  <c:v>11068</c:v>
                </c:pt>
              </c:numCache>
            </c:numRef>
          </c:val>
        </c:ser>
        <c:axId val="119219328"/>
        <c:axId val="119220864"/>
      </c:barChart>
      <c:lineChart>
        <c:grouping val="standard"/>
        <c:ser>
          <c:idx val="2"/>
          <c:order val="2"/>
          <c:tx>
            <c:v>Всего введено</c:v>
          </c:tx>
          <c:spPr>
            <a:ln>
              <a:noFill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2704678362573113E-2"/>
                  <c:y val="-3.2564316239316236E-2"/>
                </c:manualLayout>
              </c:layout>
              <c:showVal val="1"/>
            </c:dLbl>
            <c:dLbl>
              <c:idx val="1"/>
              <c:layout>
                <c:manualLayout>
                  <c:x val="-5.0131578947368423E-2"/>
                  <c:y val="-2.9850427350427353E-2"/>
                </c:manualLayout>
              </c:layout>
              <c:showVal val="1"/>
            </c:dLbl>
            <c:dLbl>
              <c:idx val="2"/>
              <c:layout>
                <c:manualLayout>
                  <c:x val="-4.6418128654970782E-2"/>
                  <c:y val="-3.2564102564102616E-2"/>
                </c:manualLayout>
              </c:layout>
              <c:showVal val="1"/>
            </c:dLbl>
            <c:dLbl>
              <c:idx val="3"/>
              <c:layout>
                <c:manualLayout>
                  <c:x val="-3.9879049820423076E-2"/>
                  <c:y val="-7.2113372486770883E-2"/>
                </c:manualLayout>
              </c:layout>
              <c:showVal val="1"/>
            </c:dLbl>
            <c:numFmt formatCode="#,##0" sourceLinked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accent2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'ввод жилья'!$I$4:$L$4</c:f>
              <c:numCache>
                <c:formatCode>General</c:formatCode>
                <c:ptCount val="4"/>
                <c:pt idx="0">
                  <c:v>81207</c:v>
                </c:pt>
                <c:pt idx="1">
                  <c:v>68258</c:v>
                </c:pt>
                <c:pt idx="2">
                  <c:v>55472</c:v>
                </c:pt>
                <c:pt idx="3">
                  <c:v>31193</c:v>
                </c:pt>
              </c:numCache>
            </c:numRef>
          </c:val>
        </c:ser>
        <c:marker val="1"/>
        <c:axId val="119228672"/>
        <c:axId val="119227136"/>
      </c:lineChart>
      <c:catAx>
        <c:axId val="119219328"/>
        <c:scaling>
          <c:orientation val="minMax"/>
        </c:scaling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9220864"/>
        <c:crosses val="autoZero"/>
        <c:auto val="1"/>
        <c:lblAlgn val="ctr"/>
        <c:lblOffset val="100"/>
      </c:catAx>
      <c:valAx>
        <c:axId val="119220864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ru-RU" sz="1200"/>
                  <a:t>единиц</a:t>
                </a:r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9219328"/>
        <c:crosses val="autoZero"/>
        <c:crossBetween val="between"/>
        <c:majorUnit val="20000"/>
      </c:valAx>
      <c:valAx>
        <c:axId val="119227136"/>
        <c:scaling>
          <c:orientation val="minMax"/>
        </c:scaling>
        <c:delete val="1"/>
        <c:axPos val="r"/>
        <c:numFmt formatCode="General" sourceLinked="1"/>
        <c:tickLblPos val="none"/>
        <c:crossAx val="119228672"/>
        <c:crosses val="max"/>
        <c:crossBetween val="between"/>
      </c:valAx>
      <c:catAx>
        <c:axId val="119228672"/>
        <c:scaling>
          <c:orientation val="minMax"/>
        </c:scaling>
        <c:delete val="1"/>
        <c:axPos val="b"/>
        <c:tickLblPos val="none"/>
        <c:crossAx val="119227136"/>
        <c:crosses val="autoZero"/>
        <c:auto val="1"/>
        <c:lblAlgn val="ctr"/>
        <c:lblOffset val="100"/>
      </c:catAx>
    </c:plotArea>
    <c:legend>
      <c:legendPos val="b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spPr>
    <a:ln>
      <a:noFill/>
    </a:ln>
  </c:sp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Финансирование</a:t>
            </a:r>
            <a:r>
              <a:rPr lang="ru-RU" sz="1600" baseline="0"/>
              <a:t> строительства жилья в 2012 году (млрд.руб., %)</a:t>
            </a:r>
            <a:endParaRPr lang="ru-RU" sz="1600"/>
          </a:p>
        </c:rich>
      </c:tx>
      <c:layout>
        <c:manualLayout>
          <c:xMode val="edge"/>
          <c:yMode val="edge"/>
          <c:x val="0.27165994152046785"/>
          <c:y val="0"/>
        </c:manualLayout>
      </c:layout>
    </c:title>
    <c:view3D>
      <c:rotX val="30"/>
      <c:rotY val="200"/>
      <c:perspective val="20"/>
    </c:view3D>
    <c:plotArea>
      <c:layout>
        <c:manualLayout>
          <c:layoutTarget val="inner"/>
          <c:xMode val="edge"/>
          <c:yMode val="edge"/>
          <c:x val="2.5686473432776524E-2"/>
          <c:y val="0.18430866653326899"/>
          <c:w val="0.64847953216374521"/>
          <c:h val="0.54378931623931803"/>
        </c:manualLayout>
      </c:layout>
      <c:pie3DChart>
        <c:varyColors val="1"/>
        <c:ser>
          <c:idx val="0"/>
          <c:order val="0"/>
          <c:explosion val="34"/>
          <c:dLbls>
            <c:dLbl>
              <c:idx val="0"/>
              <c:layout>
                <c:manualLayout>
                  <c:x val="-1.252169593242076E-2"/>
                  <c:y val="-0.11899339681493425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Кредитные ресурсы; </a:t>
                    </a:r>
                  </a:p>
                  <a:p>
                    <a:r>
                      <a:rPr lang="ru-RU"/>
                      <a:t>7251,5; 34%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2.0758049300565101E-2"/>
                  <c:y val="8.1526383314304715E-2"/>
                </c:manualLayout>
              </c:layout>
              <c:showVal val="1"/>
              <c:showCatName val="1"/>
              <c:showPercent val="1"/>
            </c:dLbl>
            <c:dLbl>
              <c:idx val="2"/>
              <c:layout>
                <c:manualLayout>
                  <c:x val="5.6128997362866105E-2"/>
                  <c:y val="-0.15662566649795784"/>
                </c:manualLayout>
              </c:layout>
              <c:showVal val="1"/>
              <c:showCatName val="1"/>
              <c:showPercent val="1"/>
            </c:dLbl>
            <c:dLbl>
              <c:idx val="3"/>
              <c:layout>
                <c:manualLayout>
                  <c:x val="-5.4997544132523541E-3"/>
                  <c:y val="2.471780505891085E-4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Средства местных бюджетов; </a:t>
                    </a:r>
                  </a:p>
                  <a:p>
                    <a:r>
                      <a:rPr lang="ru-RU"/>
                      <a:t>1039,6; 5%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4"/>
              <c:layout>
                <c:manualLayout>
                  <c:x val="-7.6793859649122873E-2"/>
                  <c:y val="0.10505470085470089"/>
                </c:manualLayout>
              </c:layout>
              <c:showVal val="1"/>
              <c:showCatName val="1"/>
              <c:showPercent val="1"/>
            </c:dLbl>
            <c:dLbl>
              <c:idx val="5"/>
              <c:layout>
                <c:manualLayout>
                  <c:x val="-0.10609566773282512"/>
                  <c:y val="-9.0508598265045745E-2"/>
                </c:manualLayout>
              </c:layout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финасиров!$B$42:$B$47</c:f>
              <c:strCache>
                <c:ptCount val="6"/>
                <c:pt idx="0">
                  <c:v>Кредитные ресурсы</c:v>
                </c:pt>
                <c:pt idx="1">
                  <c:v>Средства населения</c:v>
                </c:pt>
                <c:pt idx="2">
                  <c:v>Средства организаций</c:v>
                </c:pt>
                <c:pt idx="3">
                  <c:v>Средства местных бюджетов</c:v>
                </c:pt>
                <c:pt idx="4">
                  <c:v>Государственные капиталовложения</c:v>
                </c:pt>
                <c:pt idx="5">
                  <c:v>прочие</c:v>
                </c:pt>
              </c:strCache>
            </c:strRef>
          </c:cat>
          <c:val>
            <c:numRef>
              <c:f>финасиров!$C$42:$C$47</c:f>
              <c:numCache>
                <c:formatCode>General</c:formatCode>
                <c:ptCount val="6"/>
                <c:pt idx="0">
                  <c:v>7251.5</c:v>
                </c:pt>
                <c:pt idx="1">
                  <c:v>10001.1</c:v>
                </c:pt>
                <c:pt idx="2">
                  <c:v>1580.1</c:v>
                </c:pt>
                <c:pt idx="3">
                  <c:v>1039.5999999999999</c:v>
                </c:pt>
                <c:pt idx="4">
                  <c:v>574.5</c:v>
                </c:pt>
                <c:pt idx="5">
                  <c:v>803.8</c:v>
                </c:pt>
              </c:numCache>
            </c:numRef>
          </c:val>
        </c:ser>
        <c:dLbls/>
      </c:pie3DChart>
    </c:plotArea>
    <c:plotVisOnly val="1"/>
    <c:dispBlanksAs val="zero"/>
  </c:chart>
  <c:spPr>
    <a:ln>
      <a:noFill/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Финансирование</a:t>
            </a:r>
            <a:r>
              <a:rPr lang="ru-RU" sz="1600" baseline="0"/>
              <a:t> строительства жилья </a:t>
            </a:r>
          </a:p>
          <a:p>
            <a:pPr>
              <a:defRPr sz="1600"/>
            </a:pPr>
            <a:r>
              <a:rPr lang="ru-RU" sz="1600" baseline="0"/>
              <a:t>в январе-июне 2013 года (млрд.руб., %)</a:t>
            </a:r>
            <a:endParaRPr lang="ru-RU" sz="1600"/>
          </a:p>
        </c:rich>
      </c:tx>
      <c:layout/>
    </c:title>
    <c:view3D>
      <c:rotX val="30"/>
      <c:rotY val="200"/>
      <c:perspective val="20"/>
    </c:view3D>
    <c:plotArea>
      <c:layout>
        <c:manualLayout>
          <c:layoutTarget val="inner"/>
          <c:xMode val="edge"/>
          <c:yMode val="edge"/>
          <c:x val="6.3788880881475302E-2"/>
          <c:y val="0.21747984803838039"/>
          <c:w val="0.64847953216374521"/>
          <c:h val="0.54378931623931803"/>
        </c:manualLayout>
      </c:layout>
      <c:pie3DChart>
        <c:varyColors val="1"/>
        <c:ser>
          <c:idx val="0"/>
          <c:order val="0"/>
          <c:explosion val="35"/>
          <c:dLbls>
            <c:dLbl>
              <c:idx val="0"/>
              <c:layout>
                <c:manualLayout>
                  <c:x val="-1.021887440235257E-4"/>
                  <c:y val="-0.25301328142123075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Кредитные ресурсы; </a:t>
                    </a:r>
                  </a:p>
                  <a:p>
                    <a:r>
                      <a:rPr lang="ru-RU"/>
                      <a:t>10 653,0; 29%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1.3535615020160001E-2"/>
                  <c:y val="0.10438990088400735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Средства населения; </a:t>
                    </a:r>
                  </a:p>
                  <a:p>
                    <a:r>
                      <a:rPr lang="ru-RU"/>
                      <a:t>23 304,0; 62%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0.15846272734691241"/>
                  <c:y val="-7.142378783819998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Средства организаций; </a:t>
                    </a:r>
                  </a:p>
                  <a:p>
                    <a:r>
                      <a:rPr lang="ru-RU"/>
                      <a:t>1 865,3; 5%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3"/>
              <c:layout>
                <c:manualLayout>
                  <c:x val="0.1619899853801173"/>
                  <c:y val="0.15604444444444526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Средства местных бюджетов; </a:t>
                    </a:r>
                  </a:p>
                  <a:p>
                    <a:r>
                      <a:rPr lang="ru-RU"/>
                      <a:t>1 231,9; 3%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4"/>
              <c:layout>
                <c:manualLayout>
                  <c:x val="-2.5419005847953282E-2"/>
                  <c:y val="8.2316239316239312E-2"/>
                </c:manualLayout>
              </c:layout>
              <c:showVal val="1"/>
              <c:showCatName val="1"/>
              <c:showPercent val="1"/>
            </c:dLbl>
            <c:dLbl>
              <c:idx val="5"/>
              <c:layout>
                <c:manualLayout>
                  <c:x val="-8.0615919765060745E-2"/>
                  <c:y val="-8.2729966758395598E-2"/>
                </c:manualLayout>
              </c:layout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финасиров!$B$42:$B$47</c:f>
              <c:strCache>
                <c:ptCount val="6"/>
                <c:pt idx="0">
                  <c:v>Кредитные ресурсы</c:v>
                </c:pt>
                <c:pt idx="1">
                  <c:v>Средства населения</c:v>
                </c:pt>
                <c:pt idx="2">
                  <c:v>Средства организаций</c:v>
                </c:pt>
                <c:pt idx="3">
                  <c:v>Средства местных бюджетов</c:v>
                </c:pt>
                <c:pt idx="4">
                  <c:v>Государственные капиталовложения</c:v>
                </c:pt>
                <c:pt idx="5">
                  <c:v>прочие</c:v>
                </c:pt>
              </c:strCache>
            </c:strRef>
          </c:cat>
          <c:val>
            <c:numRef>
              <c:f>финасиров!$E$42:$E$47</c:f>
              <c:numCache>
                <c:formatCode>#,##0.0</c:formatCode>
                <c:ptCount val="6"/>
                <c:pt idx="0">
                  <c:v>10653</c:v>
                </c:pt>
                <c:pt idx="1">
                  <c:v>23304</c:v>
                </c:pt>
                <c:pt idx="2">
                  <c:v>1865.3</c:v>
                </c:pt>
                <c:pt idx="3">
                  <c:v>1231.9000000000001</c:v>
                </c:pt>
                <c:pt idx="4">
                  <c:v>227</c:v>
                </c:pt>
                <c:pt idx="5">
                  <c:v>24.8</c:v>
                </c:pt>
              </c:numCache>
            </c:numRef>
          </c:val>
        </c:ser>
        <c:dLbls/>
      </c:pie3DChart>
    </c:plotArea>
    <c:plotVisOnly val="1"/>
    <c:dispBlanksAs val="zero"/>
  </c:chart>
  <c:spPr>
    <a:ln>
      <a:noFill/>
    </a:ln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0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ru-RU" sz="2000" dirty="0"/>
              <a:t>Средняя стоимость одного квадратного метра общей площади жилых домов, введенных в эксплуатацию </a:t>
            </a:r>
          </a:p>
          <a:p>
            <a:pPr>
              <a:defRPr sz="1600"/>
            </a:pPr>
            <a:r>
              <a:rPr lang="ru-RU" sz="1600" dirty="0"/>
              <a:t>(без индивидуальных застройщиков)  в январе-сентябре 2013</a:t>
            </a:r>
            <a:r>
              <a:rPr lang="ru-RU" sz="1600" baseline="0" dirty="0"/>
              <a:t> г.</a:t>
            </a:r>
            <a:endParaRPr lang="ru-RU" sz="1600" dirty="0"/>
          </a:p>
        </c:rich>
      </c:tx>
      <c:layout>
        <c:manualLayout>
          <c:xMode val="edge"/>
          <c:yMode val="edge"/>
          <c:x val="0.17748300130020678"/>
          <c:y val="2.0367026423122787E-2"/>
        </c:manualLayout>
      </c:layout>
    </c:title>
    <c:plotArea>
      <c:layout>
        <c:manualLayout>
          <c:layoutTarget val="inner"/>
          <c:xMode val="edge"/>
          <c:yMode val="edge"/>
          <c:x val="0.15460109431579427"/>
          <c:y val="0.19416820351631206"/>
          <c:w val="0.83985999885066576"/>
          <c:h val="0.61033917603476762"/>
        </c:manualLayout>
      </c:layout>
      <c:barChart>
        <c:barDir val="col"/>
        <c:grouping val="clustered"/>
        <c:ser>
          <c:idx val="2"/>
          <c:order val="0"/>
          <c:tx>
            <c:v>за счет всех источников финансирования</c:v>
          </c:tx>
          <c:dLbls>
            <c:txPr>
              <a:bodyPr rot="-5400000" vert="horz"/>
              <a:lstStyle/>
              <a:p>
                <a:pPr>
                  <a:defRPr sz="1600" b="1">
                    <a:solidFill>
                      <a:schemeClr val="accent4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('Ст-ть м.кв.'!$G$69,'Ст-ть м.кв.'!$G$71:$G$77)</c:f>
              <c:strCache>
                <c:ptCount val="8"/>
                <c:pt idx="0">
                  <c:v>Р_Б </c:v>
                </c:pt>
                <c:pt idx="1">
                  <c:v>Брестская</c:v>
                </c:pt>
                <c:pt idx="2">
                  <c:v>Витебская</c:v>
                </c:pt>
                <c:pt idx="3">
                  <c:v>Гомельская</c:v>
                </c:pt>
                <c:pt idx="4">
                  <c:v>Гродненская</c:v>
                </c:pt>
                <c:pt idx="5">
                  <c:v>г.Минск</c:v>
                </c:pt>
                <c:pt idx="6">
                  <c:v>Минская</c:v>
                </c:pt>
                <c:pt idx="7">
                  <c:v>Могилевская</c:v>
                </c:pt>
              </c:strCache>
            </c:strRef>
          </c:cat>
          <c:val>
            <c:numRef>
              <c:f>('Ст-ть м.кв.'!$D$69,'Ст-ть м.кв.'!$D$71:$D$77)</c:f>
              <c:numCache>
                <c:formatCode>#,##0</c:formatCode>
                <c:ptCount val="8"/>
                <c:pt idx="0">
                  <c:v>5431</c:v>
                </c:pt>
                <c:pt idx="1">
                  <c:v>6034</c:v>
                </c:pt>
                <c:pt idx="2">
                  <c:v>5722</c:v>
                </c:pt>
                <c:pt idx="3">
                  <c:v>5255</c:v>
                </c:pt>
                <c:pt idx="4">
                  <c:v>5174</c:v>
                </c:pt>
                <c:pt idx="5">
                  <c:v>5675</c:v>
                </c:pt>
                <c:pt idx="6">
                  <c:v>4795</c:v>
                </c:pt>
                <c:pt idx="7">
                  <c:v>5388</c:v>
                </c:pt>
              </c:numCache>
            </c:numRef>
          </c:val>
        </c:ser>
        <c:ser>
          <c:idx val="1"/>
          <c:order val="1"/>
          <c:tx>
            <c:v>в том числе с использованием гос.поддержки</c:v>
          </c:tx>
          <c:dLbls>
            <c:numFmt formatCode="#,##0" sourceLinked="0"/>
            <c:txPr>
              <a:bodyPr rot="-5400000" vert="horz"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('Ст-ть м.кв.'!$G$69,'Ст-ть м.кв.'!$G$71:$G$77)</c:f>
              <c:strCache>
                <c:ptCount val="8"/>
                <c:pt idx="0">
                  <c:v>Р_Б </c:v>
                </c:pt>
                <c:pt idx="1">
                  <c:v>Брестская</c:v>
                </c:pt>
                <c:pt idx="2">
                  <c:v>Витебская</c:v>
                </c:pt>
                <c:pt idx="3">
                  <c:v>Гомельская</c:v>
                </c:pt>
                <c:pt idx="4">
                  <c:v>Гродненская</c:v>
                </c:pt>
                <c:pt idx="5">
                  <c:v>г.Минск</c:v>
                </c:pt>
                <c:pt idx="6">
                  <c:v>Минская</c:v>
                </c:pt>
                <c:pt idx="7">
                  <c:v>Могилевская</c:v>
                </c:pt>
              </c:strCache>
            </c:strRef>
          </c:cat>
          <c:val>
            <c:numRef>
              <c:f>('Ст-ть м.кв.'!$D$79,'Ст-ть м.кв.'!$D$81:$D$87)</c:f>
              <c:numCache>
                <c:formatCode>#,##0</c:formatCode>
                <c:ptCount val="8"/>
                <c:pt idx="0">
                  <c:v>5271</c:v>
                </c:pt>
                <c:pt idx="1">
                  <c:v>6173</c:v>
                </c:pt>
                <c:pt idx="2">
                  <c:v>5721</c:v>
                </c:pt>
                <c:pt idx="3">
                  <c:v>5342</c:v>
                </c:pt>
                <c:pt idx="4">
                  <c:v>5131</c:v>
                </c:pt>
                <c:pt idx="5">
                  <c:v>4696</c:v>
                </c:pt>
                <c:pt idx="6">
                  <c:v>5119</c:v>
                </c:pt>
                <c:pt idx="7">
                  <c:v>5649</c:v>
                </c:pt>
              </c:numCache>
            </c:numRef>
          </c:val>
        </c:ser>
        <c:dLbls>
          <c:showVal val="1"/>
        </c:dLbls>
        <c:gapWidth val="62"/>
        <c:axId val="61608704"/>
        <c:axId val="118327168"/>
      </c:barChart>
      <c:catAx>
        <c:axId val="61608704"/>
        <c:scaling>
          <c:orientation val="minMax"/>
        </c:scaling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" sourceLinked="1"/>
        <c:tickLblPos val="nextTo"/>
        <c:txPr>
          <a:bodyPr rot="0" vert="horz"/>
          <a:lstStyle/>
          <a:p>
            <a:pPr>
              <a:defRPr sz="1000" b="1"/>
            </a:pPr>
            <a:endParaRPr lang="ru-RU"/>
          </a:p>
        </c:txPr>
        <c:crossAx val="118327168"/>
        <c:crosses val="autoZero"/>
        <c:auto val="1"/>
        <c:lblAlgn val="ctr"/>
        <c:lblOffset val="100"/>
        <c:tickLblSkip val="1"/>
        <c:tickMarkSkip val="1"/>
      </c:catAx>
      <c:valAx>
        <c:axId val="118327168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тыс.рублей</a:t>
                </a:r>
              </a:p>
            </c:rich>
          </c:tx>
          <c:layout>
            <c:manualLayout>
              <c:xMode val="edge"/>
              <c:yMode val="edge"/>
              <c:x val="5.2329442159845585E-2"/>
              <c:y val="0.30143378717171571"/>
            </c:manualLayout>
          </c:layout>
        </c:title>
        <c:numFmt formatCode="#,##0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61608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802835795164169"/>
          <c:y val="0.87986764383576288"/>
          <c:w val="0.69640132574682057"/>
          <c:h val="0.11405530520497563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spPr>
    <a:ln>
      <a:noFill/>
    </a:ln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0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Средняя стоимость одного квадратного метра общей площади многоквартирных жилых домов, введенных в эксплуатацию в городах для граждан, состоящих на учете нуждающихся в улучшении жилищных условий (без индивидуальных застройщиков)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 dirty="0">
                <a:effectLst/>
              </a:rPr>
              <a:t>в январе-сентябре 2013 г.</a:t>
            </a:r>
            <a:endParaRPr lang="ru-RU" sz="1100" dirty="0">
              <a:effectLst/>
            </a:endParaRPr>
          </a:p>
        </c:rich>
      </c:tx>
      <c:layout>
        <c:manualLayout>
          <c:xMode val="edge"/>
          <c:yMode val="edge"/>
          <c:x val="0.15123975712748375"/>
          <c:y val="1.3582008969856376E-3"/>
        </c:manualLayout>
      </c:layout>
    </c:title>
    <c:plotArea>
      <c:layout>
        <c:manualLayout>
          <c:layoutTarget val="inner"/>
          <c:xMode val="edge"/>
          <c:yMode val="edge"/>
          <c:x val="0.15460109431579427"/>
          <c:y val="0.28921233114699768"/>
          <c:w val="0.83985999885066576"/>
          <c:h val="0.51529504840408213"/>
        </c:manualLayout>
      </c:layout>
      <c:barChart>
        <c:barDir val="col"/>
        <c:grouping val="clustered"/>
        <c:ser>
          <c:idx val="2"/>
          <c:order val="0"/>
          <c:tx>
            <c:v>за счет всех источников финансирования</c:v>
          </c:tx>
          <c:dLbls>
            <c:txPr>
              <a:bodyPr rot="-5400000" vert="horz"/>
              <a:lstStyle/>
              <a:p>
                <a:pPr>
                  <a:defRPr sz="1600" b="1">
                    <a:solidFill>
                      <a:schemeClr val="accent4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('Ст-ть м.кв.'!$G$69,'Ст-ть м.кв.'!$G$71:$G$77)</c:f>
              <c:strCache>
                <c:ptCount val="8"/>
                <c:pt idx="0">
                  <c:v>Р_Б </c:v>
                </c:pt>
                <c:pt idx="1">
                  <c:v>Брестская</c:v>
                </c:pt>
                <c:pt idx="2">
                  <c:v>Витебская</c:v>
                </c:pt>
                <c:pt idx="3">
                  <c:v>Гомельская</c:v>
                </c:pt>
                <c:pt idx="4">
                  <c:v>Гродненская</c:v>
                </c:pt>
                <c:pt idx="5">
                  <c:v>г.Минск</c:v>
                </c:pt>
                <c:pt idx="6">
                  <c:v>Минская</c:v>
                </c:pt>
                <c:pt idx="7">
                  <c:v>Могилевская</c:v>
                </c:pt>
              </c:strCache>
            </c:strRef>
          </c:cat>
          <c:val>
            <c:numRef>
              <c:f>('Ст-ть м.кв. (нужд.)'!$D$69,'Ст-ть м.кв. (нужд.)'!$D$71:$D$77)</c:f>
              <c:numCache>
                <c:formatCode>#,##0</c:formatCode>
                <c:ptCount val="8"/>
                <c:pt idx="0">
                  <c:v>5137</c:v>
                </c:pt>
                <c:pt idx="1">
                  <c:v>5934</c:v>
                </c:pt>
                <c:pt idx="2">
                  <c:v>5585</c:v>
                </c:pt>
                <c:pt idx="3">
                  <c:v>5034</c:v>
                </c:pt>
                <c:pt idx="4">
                  <c:v>4718</c:v>
                </c:pt>
                <c:pt idx="5">
                  <c:v>4847</c:v>
                </c:pt>
                <c:pt idx="6">
                  <c:v>5270</c:v>
                </c:pt>
                <c:pt idx="7">
                  <c:v>5183</c:v>
                </c:pt>
              </c:numCache>
            </c:numRef>
          </c:val>
        </c:ser>
        <c:ser>
          <c:idx val="1"/>
          <c:order val="1"/>
          <c:tx>
            <c:v>в том числе с использованием гос.поддержки</c:v>
          </c:tx>
          <c:dLbls>
            <c:numFmt formatCode="#,##0" sourceLinked="0"/>
            <c:txPr>
              <a:bodyPr rot="-5400000" vert="horz"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('Ст-ть м.кв.'!$G$69,'Ст-ть м.кв.'!$G$71:$G$77)</c:f>
              <c:strCache>
                <c:ptCount val="8"/>
                <c:pt idx="0">
                  <c:v>Р_Б </c:v>
                </c:pt>
                <c:pt idx="1">
                  <c:v>Брестская</c:v>
                </c:pt>
                <c:pt idx="2">
                  <c:v>Витебская</c:v>
                </c:pt>
                <c:pt idx="3">
                  <c:v>Гомельская</c:v>
                </c:pt>
                <c:pt idx="4">
                  <c:v>Гродненская</c:v>
                </c:pt>
                <c:pt idx="5">
                  <c:v>г.Минск</c:v>
                </c:pt>
                <c:pt idx="6">
                  <c:v>Минская</c:v>
                </c:pt>
                <c:pt idx="7">
                  <c:v>Могилевская</c:v>
                </c:pt>
              </c:strCache>
            </c:strRef>
          </c:cat>
          <c:val>
            <c:numRef>
              <c:f>('Ст-ть м.кв. (нужд.)'!$D$79,'Ст-ть м.кв. (нужд.)'!$D$81:$D$87)</c:f>
              <c:numCache>
                <c:formatCode>#,##0</c:formatCode>
                <c:ptCount val="8"/>
                <c:pt idx="0">
                  <c:v>5120</c:v>
                </c:pt>
                <c:pt idx="1">
                  <c:v>6023</c:v>
                </c:pt>
                <c:pt idx="2">
                  <c:v>5535</c:v>
                </c:pt>
                <c:pt idx="3">
                  <c:v>5029</c:v>
                </c:pt>
                <c:pt idx="4">
                  <c:v>4705</c:v>
                </c:pt>
                <c:pt idx="5">
                  <c:v>4696</c:v>
                </c:pt>
                <c:pt idx="6">
                  <c:v>5572</c:v>
                </c:pt>
                <c:pt idx="7">
                  <c:v>4942</c:v>
                </c:pt>
              </c:numCache>
            </c:numRef>
          </c:val>
        </c:ser>
        <c:dLbls>
          <c:showVal val="1"/>
        </c:dLbls>
        <c:gapWidth val="62"/>
        <c:axId val="46689664"/>
        <c:axId val="47810432"/>
      </c:barChart>
      <c:catAx>
        <c:axId val="46689664"/>
        <c:scaling>
          <c:orientation val="minMax"/>
        </c:scaling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" sourceLinked="1"/>
        <c:tickLblPos val="nextTo"/>
        <c:txPr>
          <a:bodyPr rot="0" vert="horz"/>
          <a:lstStyle/>
          <a:p>
            <a:pPr>
              <a:defRPr sz="1000" b="1"/>
            </a:pPr>
            <a:endParaRPr lang="ru-RU"/>
          </a:p>
        </c:txPr>
        <c:crossAx val="47810432"/>
        <c:crosses val="autoZero"/>
        <c:auto val="1"/>
        <c:lblAlgn val="ctr"/>
        <c:lblOffset val="100"/>
        <c:tickLblSkip val="1"/>
        <c:tickMarkSkip val="1"/>
      </c:catAx>
      <c:valAx>
        <c:axId val="47810432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тыс.рублей</a:t>
                </a:r>
              </a:p>
            </c:rich>
          </c:tx>
          <c:layout>
            <c:manualLayout>
              <c:xMode val="edge"/>
              <c:yMode val="edge"/>
              <c:x val="3.5458785191666453E-2"/>
              <c:y val="0.42091783333600624"/>
            </c:manualLayout>
          </c:layout>
        </c:title>
        <c:numFmt formatCode="#,##0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46689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802835795164169"/>
          <c:y val="0.87986764383576288"/>
          <c:w val="0.69640132574682057"/>
          <c:h val="0.11405530520497563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spPr>
    <a:ln>
      <a:noFill/>
    </a:ln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0.0354</cdr:x>
      <cdr:y>0.94521</cdr:y>
    </cdr:from>
    <cdr:to>
      <cdr:x>0.0911</cdr:x>
      <cdr:y>0.97574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88032" y="4968552"/>
          <a:ext cx="453225" cy="16048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  <a:ln xmlns:a="http://schemas.openxmlformats.org/drawingml/2006/main" w="3175">
          <a:solidFill>
            <a:schemeClr val="accent2">
              <a:lumMod val="50000"/>
            </a:schemeClr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0.0354</cdr:x>
      <cdr:y>0.94521</cdr:y>
    </cdr:from>
    <cdr:to>
      <cdr:x>0.0911</cdr:x>
      <cdr:y>0.97574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88032" y="4968552"/>
          <a:ext cx="453225" cy="16048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  <a:ln xmlns:a="http://schemas.openxmlformats.org/drawingml/2006/main" w="3175">
          <a:solidFill>
            <a:schemeClr val="accent2">
              <a:lumMod val="50000"/>
            </a:schemeClr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1343A8-88B0-4777-8676-7D0E534DCB1A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E009C9-9DEE-4647-A5CA-F8D06821E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EB046-7E40-4609-BDEB-8D0BD90B78D8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D8EBD-E487-4481-9A09-60F9C2816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D618E-6275-4588-8A54-587E92AA66E2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39A22-EACB-4329-A5F1-D420D8082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B5EE-B4A1-4097-A2B0-CD0F40C8A462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3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4A542-4F18-4B19-A528-7625929689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0D33B-2F39-4053-B543-262B2EF1FDED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23802-DA34-4FBE-B738-21D8DE596D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6388C5-053C-49BE-B0F1-79A5B413750F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50EDDD-2179-42F4-A30F-6C52FE045E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99C50-C0ED-4630-9CEC-CD1B558B1C08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5DF2A-A833-4386-AB4F-1909C49148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9D01F-C64D-445D-BDB4-64934B5EC9FD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540F7-3A0A-4FF8-A7EA-402AF886C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A4E5A-73CB-4A1E-9CB8-A6FB3536D959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6FCAD-1FB8-4816-99C4-83C258EAE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E30A76-04D9-4995-A85D-FD119709F16D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FE7392-F95A-4F7A-93C5-6449834F8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89E53-C4D5-4BF3-A06C-9E888ADF32EE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18DEA-1F3F-401F-BA90-3DBAD3F42B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C2DE70-C6D7-4235-9023-C4B8973C959A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4B7171-B111-4476-90AB-66991D5BC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24DAA1B-5750-4F56-8F25-72696788704D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F2D4401-9FB5-4A74-B557-BC4DA0A51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61" r:id="rId2"/>
    <p:sldLayoutId id="2147483770" r:id="rId3"/>
    <p:sldLayoutId id="2147483762" r:id="rId4"/>
    <p:sldLayoutId id="2147483763" r:id="rId5"/>
    <p:sldLayoutId id="2147483764" r:id="rId6"/>
    <p:sldLayoutId id="2147483771" r:id="rId7"/>
    <p:sldLayoutId id="2147483765" r:id="rId8"/>
    <p:sldLayoutId id="2147483772" r:id="rId9"/>
    <p:sldLayoutId id="2147483766" r:id="rId10"/>
    <p:sldLayoutId id="2147483767" r:id="rId11"/>
    <p:sldLayoutId id="214748376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96188" y="44450"/>
            <a:ext cx="1439862" cy="2889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Рис.1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592" y="1196752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ОСНОВНЫЕ НАПРАВЛЕНИЯ ЖИЛИЩНОЙ ПОЛИТИКИ В РЕСПУБЛИКЕ БЕЛАРУСЬ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39952" y="3356992"/>
            <a:ext cx="44644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Начальник управления </a:t>
            </a:r>
            <a:r>
              <a:rPr lang="ru-RU" sz="1600" dirty="0" smtClean="0"/>
              <a:t>жилищной политики</a:t>
            </a:r>
          </a:p>
          <a:p>
            <a:r>
              <a:rPr lang="ru-RU" sz="1600" dirty="0" smtClean="0"/>
              <a:t>Министерство архитектуры и строительства Республики </a:t>
            </a:r>
            <a:r>
              <a:rPr lang="ru-RU" sz="1600" dirty="0" smtClean="0"/>
              <a:t>Беларусь</a:t>
            </a:r>
            <a:endParaRPr lang="ru-RU" sz="1600" dirty="0" smtClean="0"/>
          </a:p>
          <a:p>
            <a:r>
              <a:rPr lang="ru-RU" sz="1600" dirty="0" smtClean="0"/>
              <a:t>Горваль </a:t>
            </a:r>
            <a:r>
              <a:rPr lang="ru-RU" sz="1600" dirty="0" smtClean="0"/>
              <a:t>Александр Витальевич</a:t>
            </a:r>
            <a:endParaRPr lang="ru-RU" sz="1600" dirty="0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525" y="4941168"/>
            <a:ext cx="83629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15173" cy="4774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90514"/>
            <a:ext cx="8425309" cy="4789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/>
        </p:nvGraphicFramePr>
        <p:xfrm>
          <a:off x="323528" y="404664"/>
          <a:ext cx="8496944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/>
        </p:nvGraphicFramePr>
        <p:xfrm>
          <a:off x="323528" y="476672"/>
          <a:ext cx="849694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96188" y="44450"/>
            <a:ext cx="1439862" cy="2889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Рис.1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11090086"/>
              </p:ext>
            </p:extLst>
          </p:nvPr>
        </p:nvGraphicFramePr>
        <p:xfrm>
          <a:off x="467544" y="548680"/>
          <a:ext cx="813690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96188" y="44450"/>
            <a:ext cx="1439862" cy="2889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Рис.1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11090086"/>
              </p:ext>
            </p:extLst>
          </p:nvPr>
        </p:nvGraphicFramePr>
        <p:xfrm>
          <a:off x="467544" y="548680"/>
          <a:ext cx="813690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72133437"/>
              </p:ext>
            </p:extLst>
          </p:nvPr>
        </p:nvGraphicFramePr>
        <p:xfrm>
          <a:off x="138113" y="354013"/>
          <a:ext cx="8732837" cy="6149975"/>
        </p:xfrm>
        <a:graphic>
          <a:graphicData uri="http://schemas.openxmlformats.org/presentationml/2006/ole">
            <p:oleObj spid="_x0000_s15366" r:id="rId3" imgW="8730229" imgH="6151397" progId="Excel.Sheet.8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596188" y="44450"/>
            <a:ext cx="1439862" cy="2889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Рис.2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34675" y="2564904"/>
            <a:ext cx="216024" cy="11521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Млрд. руб.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32440" y="2749027"/>
            <a:ext cx="216024" cy="11521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Тыс. м. </a:t>
            </a:r>
            <a:r>
              <a:rPr lang="ru-RU" sz="1400" dirty="0" err="1" smtClean="0">
                <a:solidFill>
                  <a:schemeClr val="tx1"/>
                </a:solidFill>
              </a:rPr>
              <a:t>кв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Диаграмма 3"/>
          <p:cNvGraphicFramePr>
            <a:graphicFrameLocks/>
          </p:cNvGraphicFramePr>
          <p:nvPr/>
        </p:nvGraphicFramePr>
        <p:xfrm>
          <a:off x="417513" y="354013"/>
          <a:ext cx="8274050" cy="3521075"/>
        </p:xfrm>
        <a:graphic>
          <a:graphicData uri="http://schemas.openxmlformats.org/presentationml/2006/ole">
            <p:oleObj spid="_x0000_s25612" r:id="rId3" imgW="8279086" imgH="3523793" progId="Excel.Sheet.8">
              <p:embed/>
            </p:oleObj>
          </a:graphicData>
        </a:graphic>
      </p:graphicFrame>
      <p:graphicFrame>
        <p:nvGraphicFramePr>
          <p:cNvPr id="25603" name="Диаграмма 4"/>
          <p:cNvGraphicFramePr>
            <a:graphicFrameLocks/>
          </p:cNvGraphicFramePr>
          <p:nvPr/>
        </p:nvGraphicFramePr>
        <p:xfrm>
          <a:off x="488950" y="3378200"/>
          <a:ext cx="8058150" cy="3054350"/>
        </p:xfrm>
        <a:graphic>
          <a:graphicData uri="http://schemas.openxmlformats.org/presentationml/2006/ole">
            <p:oleObj spid="_x0000_s25613" r:id="rId4" imgW="8059610" imgH="3054361" progId="Excel.Sheet.8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596188" y="44450"/>
            <a:ext cx="1439862" cy="2889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Рис.3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Диаграмма 3"/>
          <p:cNvGraphicFramePr>
            <a:graphicFrameLocks/>
          </p:cNvGraphicFramePr>
          <p:nvPr/>
        </p:nvGraphicFramePr>
        <p:xfrm>
          <a:off x="488950" y="425450"/>
          <a:ext cx="8310563" cy="5575300"/>
        </p:xfrm>
        <a:graphic>
          <a:graphicData uri="http://schemas.openxmlformats.org/presentationml/2006/ole">
            <p:oleObj spid="_x0000_s33799" r:id="rId3" imgW="8309568" imgH="5572227" progId="Excel.Sheet.8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96188" y="44450"/>
            <a:ext cx="1439862" cy="2889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Рис.4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96336" y="44624"/>
            <a:ext cx="1440160" cy="2880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Рис.5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57413" y="5949280"/>
            <a:ext cx="6657975" cy="5040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Всего на жилищное строительство в 2013 году необходимо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37 306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млрд.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руб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51736" y="2636912"/>
            <a:ext cx="6657975" cy="5040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Всего на жилищное строительство в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201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2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году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направлено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21 251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млрд.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руб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.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16070075"/>
              </p:ext>
            </p:extLst>
          </p:nvPr>
        </p:nvGraphicFramePr>
        <p:xfrm>
          <a:off x="467544" y="440929"/>
          <a:ext cx="8208912" cy="2123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06349514"/>
              </p:ext>
            </p:extLst>
          </p:nvPr>
        </p:nvGraphicFramePr>
        <p:xfrm>
          <a:off x="539552" y="3212976"/>
          <a:ext cx="8136904" cy="2628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05532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088997" cy="435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8448751" cy="495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281</TotalTime>
  <Words>354</Words>
  <Application>Microsoft Office PowerPoint</Application>
  <PresentationFormat>Экран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Аспект</vt:lpstr>
      <vt:lpstr>Лист Microsoft Office Excel 97-2003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Gorval</cp:lastModifiedBy>
  <cp:revision>42</cp:revision>
  <cp:lastPrinted>2013-09-19T06:27:48Z</cp:lastPrinted>
  <dcterms:created xsi:type="dcterms:W3CDTF">2013-08-23T09:19:41Z</dcterms:created>
  <dcterms:modified xsi:type="dcterms:W3CDTF">2013-11-19T13:14:41Z</dcterms:modified>
</cp:coreProperties>
</file>